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1745300" y="3749925"/>
            <a:ext cx="47016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Sydney Akers		           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Jun Xing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Allison Yan Cao	      	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Kailin Hu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900" y="1585650"/>
            <a:ext cx="2973550" cy="32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1" type="body"/>
          </p:nvPr>
        </p:nvSpPr>
        <p:spPr>
          <a:xfrm>
            <a:off x="454300" y="1043700"/>
            <a:ext cx="5404200" cy="30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After seeing that controversial events and plot direction affected viewers’ and critics’ reception of the series, we decided to delve into fans’ opinions of both </a:t>
            </a: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the major houses </a:t>
            </a: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and </a:t>
            </a: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individual characters</a:t>
            </a: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279925"/>
            <a:ext cx="8520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2: Moral Ambiguity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612" y="1155725"/>
            <a:ext cx="4090775" cy="39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2: Making Of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Wanted to find out which house is the most “innocent” house in terms of betrayals and check how the moral aspect influence audience’s reception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Compare  both betrayal counts and ratios for each house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Create a bar graph on Tableau and combine the perpetrators and victims on house level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Create a line for who betrayed more and who betrayed less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Include the result from favorite house survey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Betrayal Data from a fan blog on Venngage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Favorite House Survey data from Ranker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375" y="3240375"/>
            <a:ext cx="1439550" cy="18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200" y="2111700"/>
            <a:ext cx="3031800" cy="30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36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2: Making Of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26625"/>
            <a:ext cx="7957200" cy="16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Wanted to explore fans’ favorite villains and heroes and the betrayals in which they were involved</a:t>
            </a:r>
            <a:endParaRPr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Expected high degree of moral ambiguity</a:t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311700" y="2387225"/>
            <a:ext cx="67002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Originally looked at both betrayals suffered and betrayals inflicted, but betrayals suffered didn’t offer much of a comparison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Betrayals data from Venngage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Viewer survey conducted by Rotten Tomatoes with over 1000 fans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075" y="54000"/>
            <a:ext cx="6042624" cy="5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type="title"/>
          </p:nvPr>
        </p:nvSpPr>
        <p:spPr>
          <a:xfrm>
            <a:off x="164000" y="464800"/>
            <a:ext cx="335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2: 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104100" y="687300"/>
            <a:ext cx="26001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Merriweather"/>
                <a:ea typeface="Merriweather"/>
                <a:cs typeface="Merriweather"/>
                <a:sym typeface="Merriweather"/>
              </a:rPr>
              <a:t>There is a high degree of moral ambiguity among the houses. . .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675" y="4109275"/>
            <a:ext cx="267625" cy="2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b="0" l="0" r="38849" t="0"/>
          <a:stretch/>
        </p:blipFill>
        <p:spPr>
          <a:xfrm>
            <a:off x="4125850" y="3785625"/>
            <a:ext cx="287024" cy="2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6">
            <a:alphaModFix/>
          </a:blip>
          <a:srcRect b="21747" l="0" r="0" t="2821"/>
          <a:stretch/>
        </p:blipFill>
        <p:spPr>
          <a:xfrm>
            <a:off x="8472447" y="2470825"/>
            <a:ext cx="35016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76325" y="43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2: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176325" y="1773900"/>
            <a:ext cx="2358600" cy="27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. . .but clearer moral distinctions between heroes and villains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775" y="238375"/>
            <a:ext cx="6412376" cy="480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416625"/>
            <a:ext cx="8520600" cy="3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3: Differences in Gender Perception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rgbClr val="B45F06"/>
              </a:solidFill>
            </a:endParaRP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-7270" l="0" r="0" t="7270"/>
          <a:stretch/>
        </p:blipFill>
        <p:spPr>
          <a:xfrm>
            <a:off x="3463300" y="2310475"/>
            <a:ext cx="2217400" cy="22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025" y="1976101"/>
            <a:ext cx="4664125" cy="27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3: Making Of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Survey data from Reddit (2017)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Data was already aggregated by character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Created new column: ‘favorite’ votes/’least favorite’ votes to get popularity ratio for each character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Sorted dataframe by ratio and plotted with seaborn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Added legend and color encoding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‹#›</a:t>
            </a:fld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3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050" y="935450"/>
            <a:ext cx="6795888" cy="4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7325675" y="935450"/>
            <a:ext cx="15945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source: Reddit user survey (2017)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0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3 Cont’d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Besides Arya, all the female leads have very low popularity ratios</a:t>
            </a:r>
            <a:b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The betrayals finding shows that male leads actually commit more betrayals, yet they are much more liked than their female counterparts</a:t>
            </a:r>
            <a:b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Char char="●"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Possible gender discrimination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807900" y="199300"/>
            <a:ext cx="752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Background &amp; Purpose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247700" y="1337275"/>
            <a:ext cx="5579100" cy="32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" sz="2200">
                <a:solidFill>
                  <a:srgbClr val="434343"/>
                </a:solidFill>
              </a:rPr>
              <a:t>Wanted to see how audience reacts to the popular TV show, Game of Thrones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" sz="2200">
                <a:solidFill>
                  <a:srgbClr val="434343"/>
                </a:solidFill>
              </a:rPr>
              <a:t>We can get an idea of what improves ratings &amp; viewership 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" sz="2200">
                <a:solidFill>
                  <a:srgbClr val="434343"/>
                </a:solidFill>
              </a:rPr>
              <a:t>Also get an idea of themes and trends in the show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025" y="1501000"/>
            <a:ext cx="2612449" cy="29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180750" y="456875"/>
            <a:ext cx="878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Future features/ enhancements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086900" y="1857125"/>
            <a:ext cx="6410100" cy="28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The surprising gender bias finding led to the question of viewership gender breakdown, which we can incorporate into our finding 3</a:t>
            </a:r>
            <a:endParaRPr sz="14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Feedback?</a:t>
            </a:r>
            <a:endParaRPr sz="14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400"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311700" y="187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311700" y="1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1: Major Storylines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025" y="1125525"/>
            <a:ext cx="6067950" cy="39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36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1: Making of</a:t>
            </a:r>
            <a:endParaRPr sz="36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258550" y="1251200"/>
            <a:ext cx="8299800" cy="3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>
                <a:solidFill>
                  <a:srgbClr val="434343"/>
                </a:solidFill>
              </a:rPr>
              <a:t>Wanted to explore the impacts of major storylines on viewership and ratings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>
                <a:solidFill>
                  <a:srgbClr val="434343"/>
                </a:solidFill>
              </a:rPr>
              <a:t>Spot the peaks and dips on the chart, and explore the reasoning behind them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>
                <a:solidFill>
                  <a:srgbClr val="434343"/>
                </a:solidFill>
              </a:rPr>
              <a:t>Data </a:t>
            </a:r>
            <a:r>
              <a:rPr lang="en" sz="1900">
                <a:solidFill>
                  <a:srgbClr val="434343"/>
                </a:solidFill>
              </a:rPr>
              <a:t>retrieved</a:t>
            </a:r>
            <a:r>
              <a:rPr lang="en" sz="1900">
                <a:solidFill>
                  <a:srgbClr val="434343"/>
                </a:solidFill>
              </a:rPr>
              <a:t> from Wikipedia and IMDB 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>
                <a:solidFill>
                  <a:srgbClr val="434343"/>
                </a:solidFill>
              </a:rPr>
              <a:t>A</a:t>
            </a:r>
            <a:r>
              <a:rPr lang="en" sz="1900">
                <a:solidFill>
                  <a:srgbClr val="434343"/>
                </a:solidFill>
              </a:rPr>
              <a:t>ggregate number of viewers and maximum rating per episode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>
                <a:solidFill>
                  <a:srgbClr val="434343"/>
                </a:solidFill>
              </a:rPr>
              <a:t>Episode numbers as x-axis and both viewership and rating as y-axes</a:t>
            </a:r>
            <a:endParaRPr sz="1900">
              <a:solidFill>
                <a:srgbClr val="434343"/>
              </a:solidFill>
            </a:endParaRPr>
          </a:p>
          <a:p>
            <a:pPr indent="-3492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>
                <a:solidFill>
                  <a:srgbClr val="434343"/>
                </a:solidFill>
              </a:rPr>
              <a:t>Detrend the viewership line for better visualization</a:t>
            </a:r>
            <a:endParaRPr sz="1900">
              <a:solidFill>
                <a:srgbClr val="434343"/>
              </a:solidFill>
            </a:endParaRP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0" y="221625"/>
            <a:ext cx="8531550" cy="46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376250" y="4590425"/>
            <a:ext cx="1788600" cy="1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Data source: Wikipedia &amp; IMDB</a:t>
            </a:r>
            <a:endParaRPr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203863" y="1106450"/>
            <a:ext cx="8780875" cy="1385202"/>
          </a:xfrm>
          <a:custGeom>
            <a:pathLst>
              <a:path extrusionOk="0" h="55458" w="351235">
                <a:moveTo>
                  <a:pt x="0" y="131"/>
                </a:moveTo>
                <a:lnTo>
                  <a:pt x="5" y="54773"/>
                </a:lnTo>
                <a:lnTo>
                  <a:pt x="351235" y="55458"/>
                </a:lnTo>
                <a:lnTo>
                  <a:pt x="350893" y="1027"/>
                </a:lnTo>
                <a:lnTo>
                  <a:pt x="72237" y="0"/>
                </a:lnTo>
              </a:path>
            </a:pathLst>
          </a:cu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2134488" y="1030513"/>
            <a:ext cx="68502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</a:rPr>
              <a:t>Rating:</a:t>
            </a:r>
            <a:r>
              <a:rPr b="1" lang="en" sz="1700"/>
              <a:t> </a:t>
            </a:r>
            <a:r>
              <a:rPr lang="en" sz="1700">
                <a:solidFill>
                  <a:srgbClr val="434343"/>
                </a:solidFill>
              </a:rPr>
              <a:t>One of the BEST in the series - "GoT delivers a thrilling tour de force in 'Blackwater,' an epic hour of blockbuster television full of spectacular battle sequences and equally powerful drama."</a:t>
            </a:r>
            <a:endParaRPr sz="1700">
              <a:solidFill>
                <a:srgbClr val="434343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accent1"/>
                </a:solidFill>
              </a:rPr>
              <a:t>Viewership:</a:t>
            </a:r>
            <a:r>
              <a:rPr lang="en" sz="1700"/>
              <a:t> </a:t>
            </a:r>
            <a:r>
              <a:rPr lang="en" sz="1700">
                <a:solidFill>
                  <a:srgbClr val="434343"/>
                </a:solidFill>
              </a:rPr>
              <a:t>Big drop due to Memorial Day Holiday.</a:t>
            </a:r>
            <a:endParaRPr sz="1700">
              <a:solidFill>
                <a:srgbClr val="434343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91" name="Shape 91"/>
          <p:cNvSpPr txBox="1"/>
          <p:nvPr/>
        </p:nvSpPr>
        <p:spPr>
          <a:xfrm>
            <a:off x="339038" y="849450"/>
            <a:ext cx="18621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 u="sng">
                <a:latin typeface="Merriweather"/>
                <a:ea typeface="Merriweather"/>
                <a:cs typeface="Merriweather"/>
                <a:sym typeface="Merriweather"/>
              </a:rPr>
              <a:t>Blackwater:</a:t>
            </a:r>
            <a:endParaRPr b="1" sz="19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38" y="1260875"/>
            <a:ext cx="18621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59238" y="4553100"/>
            <a:ext cx="60762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88888"/>
                </a:solidFill>
              </a:rPr>
              <a:t>Source:</a:t>
            </a:r>
            <a:endParaRPr sz="1000">
              <a:solidFill>
                <a:srgbClr val="888888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88888"/>
                </a:solidFill>
              </a:rPr>
              <a:t>Blackwater: https://en.wikipedia.org/wiki/Blackwater_(Game_of_Thrones)</a:t>
            </a:r>
            <a:endParaRPr sz="1000">
              <a:solidFill>
                <a:srgbClr val="888888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88888"/>
                </a:solidFill>
              </a:rPr>
              <a:t>Battle of the Bastards: https://en.wikipedia.org/wiki/Battle_of_the_Bastards</a:t>
            </a:r>
            <a:endParaRPr sz="1000">
              <a:solidFill>
                <a:srgbClr val="888888"/>
              </a:solidFill>
            </a:endParaRPr>
          </a:p>
        </p:txBody>
      </p:sp>
      <p:sp>
        <p:nvSpPr>
          <p:cNvPr id="95" name="Shape 95"/>
          <p:cNvSpPr/>
          <p:nvPr/>
        </p:nvSpPr>
        <p:spPr>
          <a:xfrm>
            <a:off x="203887" y="3024050"/>
            <a:ext cx="8780875" cy="1479725"/>
          </a:xfrm>
          <a:custGeom>
            <a:pathLst>
              <a:path extrusionOk="0" h="59189" w="351235">
                <a:moveTo>
                  <a:pt x="0" y="0"/>
                </a:moveTo>
                <a:lnTo>
                  <a:pt x="5" y="58456"/>
                </a:lnTo>
                <a:lnTo>
                  <a:pt x="351235" y="59189"/>
                </a:lnTo>
                <a:lnTo>
                  <a:pt x="350893" y="959"/>
                </a:lnTo>
                <a:lnTo>
                  <a:pt x="119371" y="86"/>
                </a:lnTo>
              </a:path>
            </a:pathLst>
          </a:cu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2201138" y="3063150"/>
            <a:ext cx="67836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</a:rPr>
              <a:t>Rating:</a:t>
            </a:r>
            <a:r>
              <a:rPr b="1" lang="en" sz="1700"/>
              <a:t> </a:t>
            </a:r>
            <a:r>
              <a:rPr lang="en" sz="1700"/>
              <a:t>One of the BEST in the series - “'Battle of the Bastards' delivered one of the greatest battle sequences in the show's history, and some savagely satisfying vengeance as well."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7A55B"/>
                </a:solidFill>
              </a:rPr>
              <a:t>Viewership:</a:t>
            </a:r>
            <a:r>
              <a:rPr lang="en" sz="1700">
                <a:solidFill>
                  <a:schemeClr val="accent1"/>
                </a:solidFill>
              </a:rPr>
              <a:t> </a:t>
            </a:r>
            <a:r>
              <a:rPr lang="en" sz="1700"/>
              <a:t>Drop due to competition with 2016 NBA Finals.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7" name="Shape 97"/>
          <p:cNvSpPr txBox="1"/>
          <p:nvPr/>
        </p:nvSpPr>
        <p:spPr>
          <a:xfrm>
            <a:off x="114350" y="2781950"/>
            <a:ext cx="3047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latin typeface="Merriweather"/>
                <a:ea typeface="Merriweather"/>
                <a:cs typeface="Merriweather"/>
                <a:sym typeface="Merriweather"/>
              </a:rPr>
              <a:t>Battle of the Bastards:</a:t>
            </a:r>
            <a:endParaRPr b="1" sz="19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75" y="3251850"/>
            <a:ext cx="1824825" cy="11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544800" y="132450"/>
            <a:ext cx="41739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3000" u="sng">
                <a:latin typeface="Merriweather"/>
                <a:ea typeface="Merriweather"/>
                <a:cs typeface="Merriweather"/>
                <a:sym typeface="Merriweather"/>
              </a:rPr>
              <a:t>Controversials:</a:t>
            </a:r>
            <a:endParaRPr sz="30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1650" y="59925"/>
            <a:ext cx="1255875" cy="7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136925" y="4553100"/>
            <a:ext cx="5811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88888"/>
                </a:solidFill>
              </a:rPr>
              <a:t>Source:</a:t>
            </a:r>
            <a:endParaRPr sz="1000">
              <a:solidFill>
                <a:srgbClr val="888888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88888"/>
                </a:solidFill>
              </a:rPr>
              <a:t>The Red Wedding: https://en.wikipedia.org/wiki/The_Rains_of_Castamere</a:t>
            </a:r>
            <a:endParaRPr sz="1000">
              <a:solidFill>
                <a:srgbClr val="888888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88888"/>
                </a:solidFill>
              </a:rPr>
              <a:t>Hardhome: https://en.wikipedia.org/wiki/Hardhome</a:t>
            </a:r>
            <a:endParaRPr sz="1000">
              <a:solidFill>
                <a:srgbClr val="888888"/>
              </a:solidFill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36913" y="1033875"/>
            <a:ext cx="8780875" cy="1682525"/>
          </a:xfrm>
          <a:custGeom>
            <a:pathLst>
              <a:path extrusionOk="0" h="67301" w="351235">
                <a:moveTo>
                  <a:pt x="0" y="0"/>
                </a:moveTo>
                <a:lnTo>
                  <a:pt x="5" y="66467"/>
                </a:lnTo>
                <a:lnTo>
                  <a:pt x="351235" y="67301"/>
                </a:lnTo>
                <a:lnTo>
                  <a:pt x="350893" y="1090"/>
                </a:lnTo>
                <a:lnTo>
                  <a:pt x="79109" y="369"/>
                </a:lnTo>
              </a:path>
            </a:pathLst>
          </a:cu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2067588" y="956575"/>
            <a:ext cx="68502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</a:rPr>
              <a:t>Rating: </a:t>
            </a:r>
            <a:r>
              <a:rPr lang="en" sz="1600">
                <a:solidFill>
                  <a:srgbClr val="434343"/>
                </a:solidFill>
              </a:rPr>
              <a:t>One of the BEST in the series - "The most unforgettable episode of Game of Thrones thus far, 'The Rains of Castamere' (or as it shall forever be known, 'The Red Wedding') packs a dramatic wallop that feels as exquisitely shocking as it does ultimately inevitable."</a:t>
            </a:r>
            <a:endParaRPr sz="1600">
              <a:solidFill>
                <a:srgbClr val="434343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accent4"/>
                </a:solidFill>
              </a:rPr>
              <a:t>Viewership:</a:t>
            </a:r>
            <a:r>
              <a:rPr lang="en" sz="1700">
                <a:solidFill>
                  <a:schemeClr val="accent1"/>
                </a:solidFill>
              </a:rPr>
              <a:t> </a:t>
            </a:r>
            <a:r>
              <a:rPr lang="en" sz="1700">
                <a:solidFill>
                  <a:srgbClr val="434343"/>
                </a:solidFill>
              </a:rPr>
              <a:t>Ranked as the highest-rated broadcast of the week.</a:t>
            </a:r>
            <a:endParaRPr sz="1600">
              <a:solidFill>
                <a:srgbClr val="434343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9" name="Shape 109"/>
          <p:cNvSpPr txBox="1"/>
          <p:nvPr/>
        </p:nvSpPr>
        <p:spPr>
          <a:xfrm>
            <a:off x="205488" y="783088"/>
            <a:ext cx="19857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rgbClr val="990000"/>
                </a:solidFill>
                <a:latin typeface="Merriweather"/>
                <a:ea typeface="Merriweather"/>
                <a:cs typeface="Merriweather"/>
                <a:sym typeface="Merriweather"/>
              </a:rPr>
              <a:t>Red Wedding:</a:t>
            </a:r>
            <a:endParaRPr b="1" sz="1900" u="sng">
              <a:solidFill>
                <a:srgbClr val="99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50" y="1297888"/>
            <a:ext cx="1862100" cy="12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136925" y="3154000"/>
            <a:ext cx="8780875" cy="1377854"/>
          </a:xfrm>
          <a:custGeom>
            <a:pathLst>
              <a:path extrusionOk="0" h="55458" w="351235">
                <a:moveTo>
                  <a:pt x="0" y="131"/>
                </a:moveTo>
                <a:lnTo>
                  <a:pt x="5" y="54773"/>
                </a:lnTo>
                <a:lnTo>
                  <a:pt x="351235" y="55458"/>
                </a:lnTo>
                <a:lnTo>
                  <a:pt x="350893" y="1027"/>
                </a:lnTo>
                <a:lnTo>
                  <a:pt x="72237" y="0"/>
                </a:lnTo>
              </a:path>
            </a:pathLst>
          </a:cu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2067600" y="3072350"/>
            <a:ext cx="68502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</a:rPr>
              <a:t>Rating:</a:t>
            </a:r>
            <a:r>
              <a:rPr b="1" lang="en" sz="1700"/>
              <a:t> THE BEST</a:t>
            </a:r>
            <a:r>
              <a:rPr lang="en" sz="1700"/>
              <a:t> - "Following several episodes of setup, 'Hardhome' blends a sharp script with spectacular blockbuster action to offer viewers a powerful, game-changing payoff."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7A55B"/>
                </a:solidFill>
              </a:rPr>
              <a:t>Viewership:</a:t>
            </a:r>
            <a:r>
              <a:rPr lang="en" sz="1700">
                <a:solidFill>
                  <a:srgbClr val="F7A55B"/>
                </a:solidFill>
              </a:rPr>
              <a:t> </a:t>
            </a:r>
            <a:r>
              <a:rPr lang="en" sz="1700"/>
              <a:t>Ranked as the highest-rated broadcast of the week.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3" name="Shape 113"/>
          <p:cNvSpPr txBox="1"/>
          <p:nvPr/>
        </p:nvSpPr>
        <p:spPr>
          <a:xfrm>
            <a:off x="316675" y="2904100"/>
            <a:ext cx="16860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rgbClr val="990000"/>
                </a:solidFill>
                <a:latin typeface="Merriweather"/>
                <a:ea typeface="Merriweather"/>
                <a:cs typeface="Merriweather"/>
                <a:sym typeface="Merriweather"/>
              </a:rPr>
              <a:t>Hardhome:</a:t>
            </a:r>
            <a:endParaRPr sz="1900" u="sng">
              <a:solidFill>
                <a:srgbClr val="99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50" y="3323575"/>
            <a:ext cx="1862100" cy="11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544800" y="149200"/>
            <a:ext cx="2087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latin typeface="Merriweather"/>
                <a:ea typeface="Merriweather"/>
                <a:cs typeface="Merriweather"/>
                <a:sym typeface="Merriweather"/>
              </a:rPr>
              <a:t> Peaks:</a:t>
            </a:r>
            <a:endParaRPr sz="30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1650" y="72150"/>
            <a:ext cx="1255875" cy="7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202888" y="380550"/>
            <a:ext cx="8780875" cy="1422599"/>
          </a:xfrm>
          <a:custGeom>
            <a:pathLst>
              <a:path extrusionOk="0" h="58381" w="351235">
                <a:moveTo>
                  <a:pt x="0" y="0"/>
                </a:moveTo>
                <a:lnTo>
                  <a:pt x="5" y="57659"/>
                </a:lnTo>
                <a:lnTo>
                  <a:pt x="351235" y="58381"/>
                </a:lnTo>
                <a:lnTo>
                  <a:pt x="350893" y="946"/>
                </a:lnTo>
                <a:lnTo>
                  <a:pt x="87488" y="738"/>
                </a:lnTo>
              </a:path>
            </a:pathLst>
          </a:cu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2344888" y="325375"/>
            <a:ext cx="6639000" cy="14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</a:rPr>
              <a:t>Rating: </a:t>
            </a:r>
            <a:r>
              <a:rPr lang="en" sz="1700"/>
              <a:t>Critical acclaim</a:t>
            </a:r>
            <a:r>
              <a:rPr lang="en" sz="1700"/>
              <a:t> - </a:t>
            </a:r>
            <a:r>
              <a:rPr lang="en" sz="1700"/>
              <a:t>"wraps up a particularly dark Game of Thrones season with a finale that delivers strong character work and a handful of appropriately bleak cliffhangers."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7A55B"/>
                </a:solidFill>
              </a:rPr>
              <a:t>Viewership:</a:t>
            </a:r>
            <a:r>
              <a:rPr lang="en" sz="1700">
                <a:solidFill>
                  <a:schemeClr val="accent1"/>
                </a:solidFill>
              </a:rPr>
              <a:t> </a:t>
            </a:r>
            <a:r>
              <a:rPr lang="en" sz="1700"/>
              <a:t>Ranked as the highest-rated broadcast of the week.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3" name="Shape 123"/>
          <p:cNvSpPr txBox="1"/>
          <p:nvPr/>
        </p:nvSpPr>
        <p:spPr>
          <a:xfrm>
            <a:off x="160100" y="61250"/>
            <a:ext cx="23592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rgbClr val="990000"/>
                </a:solidFill>
                <a:latin typeface="Merriweather"/>
                <a:ea typeface="Merriweather"/>
                <a:cs typeface="Merriweather"/>
                <a:sym typeface="Merriweather"/>
              </a:rPr>
              <a:t>Mother’s Mercy</a:t>
            </a:r>
            <a:r>
              <a:rPr b="1" lang="en" sz="1900" u="sng">
                <a:solidFill>
                  <a:srgbClr val="990000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b="1" sz="1900" u="sng">
              <a:solidFill>
                <a:srgbClr val="99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32420" y="47333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63" y="536975"/>
            <a:ext cx="1862100" cy="12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162863" y="4749900"/>
            <a:ext cx="863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88888"/>
                </a:solidFill>
              </a:rPr>
              <a:t>Source:</a:t>
            </a:r>
            <a:endParaRPr sz="900">
              <a:solidFill>
                <a:srgbClr val="888888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88888"/>
                </a:solidFill>
              </a:rPr>
              <a:t>Mother’s Mercy: </a:t>
            </a:r>
            <a:r>
              <a:rPr lang="en" sz="900">
                <a:solidFill>
                  <a:srgbClr val="888888"/>
                </a:solidFill>
              </a:rPr>
              <a:t>https://en.wikipedia.org/wiki/Mother%27s_Mercy                                               The Gift: https://en.wikipedia.org/wiki/The_Gift_(Game_of_Thrones)</a:t>
            </a:r>
            <a:endParaRPr sz="900">
              <a:solidFill>
                <a:srgbClr val="888888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62863" y="3020000"/>
            <a:ext cx="8780875" cy="1713325"/>
          </a:xfrm>
          <a:custGeom>
            <a:pathLst>
              <a:path extrusionOk="0" h="68533" w="351235">
                <a:moveTo>
                  <a:pt x="0" y="0"/>
                </a:moveTo>
                <a:lnTo>
                  <a:pt x="5" y="67685"/>
                </a:lnTo>
                <a:lnTo>
                  <a:pt x="351235" y="68533"/>
                </a:lnTo>
                <a:lnTo>
                  <a:pt x="350893" y="1110"/>
                </a:lnTo>
                <a:lnTo>
                  <a:pt x="69761" y="31"/>
                </a:lnTo>
              </a:path>
            </a:pathLst>
          </a:cu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2093538" y="2944400"/>
            <a:ext cx="6850200" cy="17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</a:rPr>
              <a:t>Rating:</a:t>
            </a:r>
            <a:r>
              <a:rPr b="1" lang="en" sz="1700"/>
              <a:t> </a:t>
            </a:r>
            <a:r>
              <a:rPr lang="en" sz="1700"/>
              <a:t>Critical acclaim - “'The Gift' is a jam-packed installment that delivers long-awaited plot turns in a satisfying manner, even though it continues a disturbing theme from the previous episode.”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F7A55B"/>
                </a:solidFill>
              </a:rPr>
              <a:t>Viewership:</a:t>
            </a:r>
            <a:r>
              <a:rPr lang="en" sz="1700">
                <a:solidFill>
                  <a:schemeClr val="accent1"/>
                </a:solidFill>
              </a:rPr>
              <a:t> </a:t>
            </a:r>
            <a:r>
              <a:rPr lang="en" sz="1700"/>
              <a:t>Biggest drop - backlash from the rape scene in "Unbowed, Unbent, Unbroken".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29" name="Shape 129"/>
          <p:cNvSpPr txBox="1"/>
          <p:nvPr/>
        </p:nvSpPr>
        <p:spPr>
          <a:xfrm>
            <a:off x="276650" y="2762300"/>
            <a:ext cx="1730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1155CC"/>
                </a:solidFill>
                <a:latin typeface="Merriweather"/>
                <a:ea typeface="Merriweather"/>
                <a:cs typeface="Merriweather"/>
                <a:sym typeface="Merriweather"/>
              </a:rPr>
              <a:t>The Gift:</a:t>
            </a:r>
            <a:endParaRPr b="1" sz="2000" u="sng">
              <a:solidFill>
                <a:srgbClr val="1155C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075" y="3302150"/>
            <a:ext cx="1887550" cy="12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543988" y="2060300"/>
            <a:ext cx="2087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latin typeface="Merriweather"/>
                <a:ea typeface="Merriweather"/>
                <a:cs typeface="Merriweather"/>
                <a:sym typeface="Merriweather"/>
              </a:rPr>
              <a:t> Dips:</a:t>
            </a:r>
            <a:endParaRPr sz="3000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2462" y="1983250"/>
            <a:ext cx="1255875" cy="7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-599950" y="182850"/>
            <a:ext cx="93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 1 - </a:t>
            </a:r>
            <a:r>
              <a:rPr lang="en" sz="2400">
                <a:solidFill>
                  <a:srgbClr val="B45F06"/>
                </a:solidFill>
                <a:latin typeface="Merriweather"/>
                <a:ea typeface="Merriweather"/>
                <a:cs typeface="Merriweather"/>
                <a:sym typeface="Merriweather"/>
              </a:rPr>
              <a:t>Extra eventful episodes can be major driver to higher ratings &amp; viewership</a:t>
            </a:r>
            <a:endParaRPr sz="2400">
              <a:solidFill>
                <a:srgbClr val="B45F0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147750" y="1671375"/>
            <a:ext cx="5958300" cy="31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Viewership:</a:t>
            </a:r>
            <a:r>
              <a:rPr lang="en" sz="2200">
                <a:solidFill>
                  <a:srgbClr val="434343"/>
                </a:solidFill>
              </a:rPr>
              <a:t> Higher volume for eventful episodes, except conflicts with popular social events like federal holidays and </a:t>
            </a:r>
            <a:r>
              <a:rPr lang="en" sz="2200">
                <a:solidFill>
                  <a:srgbClr val="434343"/>
                </a:solidFill>
              </a:rPr>
              <a:t>sports events, etc. Also episodes having </a:t>
            </a:r>
            <a:r>
              <a:rPr lang="en" sz="2200">
                <a:solidFill>
                  <a:srgbClr val="434343"/>
                </a:solidFill>
              </a:rPr>
              <a:t>antisocial or </a:t>
            </a:r>
            <a:r>
              <a:rPr lang="en" sz="2200">
                <a:solidFill>
                  <a:srgbClr val="434343"/>
                </a:solidFill>
              </a:rPr>
              <a:t>moral issues tend to have big drop in viewership.</a:t>
            </a:r>
            <a:endParaRPr sz="2200">
              <a:solidFill>
                <a:srgbClr val="434343"/>
              </a:solidFill>
            </a:endParaRPr>
          </a:p>
          <a:p>
            <a:pPr indent="0" lvl="0" mar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Ratings:</a:t>
            </a:r>
            <a:r>
              <a:rPr lang="en" sz="2200"/>
              <a:t> </a:t>
            </a:r>
            <a:r>
              <a:rPr lang="en" sz="2200">
                <a:solidFill>
                  <a:srgbClr val="434343"/>
                </a:solidFill>
              </a:rPr>
              <a:t>Episodes with most dramatic storylines and battles tend to have higher ratings and critical reviews.</a:t>
            </a:r>
            <a:endParaRPr sz="2200">
              <a:solidFill>
                <a:srgbClr val="434343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425" y="1931000"/>
            <a:ext cx="3578201" cy="29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